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583" r:id="rId3"/>
    <p:sldId id="584" r:id="rId4"/>
    <p:sldId id="585" r:id="rId5"/>
    <p:sldId id="586" r:id="rId6"/>
    <p:sldId id="559" r:id="rId7"/>
    <p:sldId id="560" r:id="rId8"/>
    <p:sldId id="561" r:id="rId9"/>
    <p:sldId id="562" r:id="rId10"/>
    <p:sldId id="588" r:id="rId11"/>
    <p:sldId id="564" r:id="rId12"/>
    <p:sldId id="565" r:id="rId13"/>
    <p:sldId id="566" r:id="rId14"/>
    <p:sldId id="567" r:id="rId15"/>
    <p:sldId id="569" r:id="rId16"/>
    <p:sldId id="570" r:id="rId17"/>
    <p:sldId id="573" r:id="rId18"/>
    <p:sldId id="575" r:id="rId19"/>
    <p:sldId id="577" r:id="rId20"/>
    <p:sldId id="578" r:id="rId21"/>
    <p:sldId id="579" r:id="rId22"/>
    <p:sldId id="580" r:id="rId23"/>
    <p:sldId id="454" r:id="rId24"/>
    <p:sldId id="455" r:id="rId25"/>
    <p:sldId id="453" r:id="rId26"/>
    <p:sldId id="456" r:id="rId27"/>
    <p:sldId id="581" r:id="rId28"/>
    <p:sldId id="469" r:id="rId29"/>
    <p:sldId id="476" r:id="rId30"/>
    <p:sldId id="470" r:id="rId31"/>
    <p:sldId id="471" r:id="rId32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B2B2B2"/>
    <a:srgbClr val="808080"/>
    <a:srgbClr val="777777"/>
    <a:srgbClr val="333397"/>
    <a:srgbClr val="96969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2787"/>
    <p:restoredTop sz="90992" autoAdjust="0"/>
  </p:normalViewPr>
  <p:slideViewPr>
    <p:cSldViewPr>
      <p:cViewPr varScale="1">
        <p:scale>
          <a:sx n="74" d="100"/>
          <a:sy n="74" d="100"/>
        </p:scale>
        <p:origin x="166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3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 smtClean="0"/>
              <a:t>Parallel Programming and Processing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4782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-19050" y="5371306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731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 dirty="0" smtClean="0"/>
              <a:t>A Tool for Automatically Suggesting Source-Code Optimization for Complex GPU Kernels</a:t>
            </a:r>
            <a:endParaRPr lang="en-US" dirty="0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226425" cy="1904999"/>
          </a:xfrm>
        </p:spPr>
        <p:txBody>
          <a:bodyPr/>
          <a:lstStyle/>
          <a:p>
            <a:r>
              <a:rPr lang="en-US" dirty="0"/>
              <a:t>A Tool for </a:t>
            </a:r>
            <a:r>
              <a:rPr lang="en-US" dirty="0" smtClean="0"/>
              <a:t>Automatically Suggesting Source-Code Optimization for Complex </a:t>
            </a:r>
            <a:r>
              <a:rPr lang="en-US" dirty="0"/>
              <a:t>GPU </a:t>
            </a:r>
            <a:r>
              <a:rPr lang="en-US" dirty="0" smtClean="0"/>
              <a:t>Kernels</a:t>
            </a:r>
            <a:endParaRPr lang="en-US" sz="2800" dirty="0"/>
          </a:p>
        </p:txBody>
      </p:sp>
      <p:sp>
        <p:nvSpPr>
          <p:cNvPr id="36966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05200"/>
            <a:ext cx="8226425" cy="2801938"/>
          </a:xfrm>
        </p:spPr>
        <p:txBody>
          <a:bodyPr/>
          <a:lstStyle/>
          <a:p>
            <a:r>
              <a:rPr lang="en-US" sz="2000" b="1" dirty="0"/>
              <a:t>Saeed </a:t>
            </a:r>
            <a:r>
              <a:rPr lang="en-US" sz="2000" b="1" dirty="0" err="1"/>
              <a:t>Taheri</a:t>
            </a:r>
            <a:r>
              <a:rPr lang="en-US" sz="2000" b="1" dirty="0"/>
              <a:t>, School of Computing, University of Utah</a:t>
            </a:r>
          </a:p>
          <a:p>
            <a:r>
              <a:rPr lang="en-US" sz="2000" b="1" dirty="0"/>
              <a:t>Martin </a:t>
            </a:r>
            <a:r>
              <a:rPr lang="en-US" sz="2000" b="1" dirty="0" err="1"/>
              <a:t>Burtscher</a:t>
            </a:r>
            <a:r>
              <a:rPr lang="en-US" sz="2000" b="1" dirty="0"/>
              <a:t>, Department of Computer Science, Texas State University</a:t>
            </a:r>
          </a:p>
          <a:p>
            <a:r>
              <a:rPr lang="en-US" sz="2000" b="1" dirty="0" err="1" smtClean="0"/>
              <a:t>Apan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Qasem</a:t>
            </a:r>
            <a:r>
              <a:rPr lang="en-US" sz="2000" b="1" dirty="0" smtClean="0"/>
              <a:t>, </a:t>
            </a:r>
            <a:r>
              <a:rPr lang="en-US" sz="2000" b="1" dirty="0"/>
              <a:t>Department of Computer Science, Texas State </a:t>
            </a:r>
            <a:r>
              <a:rPr lang="en-US" sz="2000" b="1" dirty="0" smtClean="0"/>
              <a:t>University</a:t>
            </a:r>
          </a:p>
          <a:p>
            <a:endParaRPr lang="en-US" sz="2000" dirty="0" smtClean="0"/>
          </a:p>
          <a:p>
            <a:r>
              <a:rPr lang="en-US" sz="2000" dirty="0" smtClean="0"/>
              <a:t>PDPTA’15</a:t>
            </a:r>
            <a:r>
              <a:rPr lang="en-US" sz="2000" dirty="0" smtClean="0"/>
              <a:t>, 29 July 2015</a:t>
            </a:r>
          </a:p>
          <a:p>
            <a:r>
              <a:rPr lang="en-US" sz="2000" dirty="0" smtClean="0"/>
              <a:t>Las Vegas, </a:t>
            </a:r>
            <a:r>
              <a:rPr lang="en-US" sz="2000" dirty="0" smtClean="0"/>
              <a:t>NV</a:t>
            </a:r>
          </a:p>
          <a:p>
            <a:endParaRPr lang="en-US" sz="2000" dirty="0"/>
          </a:p>
          <a:p>
            <a:r>
              <a:rPr lang="en-US" sz="2000" dirty="0" smtClean="0"/>
              <a:t>(This work has been done as part of my master thesis at Texas State University under Dr</a:t>
            </a:r>
            <a:r>
              <a:rPr lang="en-US" sz="2000" dirty="0" smtClean="0"/>
              <a:t>. Martin </a:t>
            </a:r>
            <a:r>
              <a:rPr lang="en-US" sz="2000" dirty="0" err="1" smtClean="0"/>
              <a:t>Burtscher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Train and test on same code :</a:t>
            </a:r>
          </a:p>
          <a:p>
            <a:pPr lvl="1"/>
            <a:r>
              <a:rPr lang="en-US" sz="2400" dirty="0"/>
              <a:t>Up to </a:t>
            </a:r>
            <a:r>
              <a:rPr lang="en-US" sz="2400" dirty="0">
                <a:solidFill>
                  <a:srgbClr val="FF0000"/>
                </a:solidFill>
              </a:rPr>
              <a:t>97% </a:t>
            </a:r>
            <a:r>
              <a:rPr lang="en-US" sz="2400" dirty="0"/>
              <a:t>accuracy of </a:t>
            </a:r>
            <a:r>
              <a:rPr lang="en-US" sz="2400" dirty="0" smtClean="0"/>
              <a:t>predictions </a:t>
            </a:r>
          </a:p>
          <a:p>
            <a:r>
              <a:rPr lang="en-US" sz="2400" dirty="0" smtClean="0"/>
              <a:t>Train and test on different codes:</a:t>
            </a:r>
          </a:p>
          <a:p>
            <a:pPr lvl="1"/>
            <a:r>
              <a:rPr lang="en-US" sz="2400" dirty="0"/>
              <a:t>Up to </a:t>
            </a:r>
            <a:r>
              <a:rPr lang="en-US" sz="2400" dirty="0" smtClean="0">
                <a:solidFill>
                  <a:srgbClr val="FF0000"/>
                </a:solidFill>
              </a:rPr>
              <a:t>82% </a:t>
            </a:r>
            <a:r>
              <a:rPr lang="en-US" sz="2400" dirty="0"/>
              <a:t>accuracy of </a:t>
            </a:r>
            <a:r>
              <a:rPr lang="en-US" sz="2400" dirty="0" smtClean="0"/>
              <a:t>predictions </a:t>
            </a:r>
          </a:p>
          <a:p>
            <a:r>
              <a:rPr lang="en-US" sz="2400" dirty="0" smtClean="0"/>
              <a:t>Better results when training on larger datasets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8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N-body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evolution of physical system</a:t>
            </a:r>
          </a:p>
          <a:p>
            <a:pPr lvl="1"/>
            <a:r>
              <a:rPr lang="en-US" dirty="0" smtClean="0"/>
              <a:t>System consists of </a:t>
            </a:r>
            <a:r>
              <a:rPr lang="en-US" dirty="0" smtClean="0">
                <a:solidFill>
                  <a:srgbClr val="0070C0"/>
                </a:solidFill>
              </a:rPr>
              <a:t>bodies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” is the number of bodies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3122612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03" y="2895600"/>
            <a:ext cx="3180122" cy="27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N-body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NB : </a:t>
            </a:r>
            <a:r>
              <a:rPr lang="en-US" dirty="0" smtClean="0">
                <a:solidFill>
                  <a:srgbClr val="FF0000"/>
                </a:solidFill>
              </a:rPr>
              <a:t>Regular</a:t>
            </a:r>
            <a:r>
              <a:rPr lang="en-US" dirty="0" smtClean="0"/>
              <a:t> parallel implementation,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5562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5548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Barnes-Hut </a:t>
            </a:r>
            <a:r>
              <a:rPr lang="en-US" dirty="0"/>
              <a:t>(1986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 smtClean="0"/>
              <a:t>Algorithm </a:t>
            </a:r>
            <a:r>
              <a:rPr lang="en-US" dirty="0"/>
              <a:t>to approximately compute </a:t>
            </a:r>
            <a:r>
              <a:rPr lang="en-US" dirty="0" smtClean="0"/>
              <a:t>forces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Requires </a:t>
            </a:r>
            <a:r>
              <a:rPr lang="en-US" dirty="0"/>
              <a:t>only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log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operations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Idea is to “combine” far away </a:t>
            </a:r>
            <a:r>
              <a:rPr lang="en-US" dirty="0" smtClean="0"/>
              <a:t>bodies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Error </a:t>
            </a:r>
            <a:r>
              <a:rPr lang="en-US" dirty="0"/>
              <a:t>should be small because </a:t>
            </a:r>
            <a:r>
              <a:rPr lang="en-US" i="1" dirty="0"/>
              <a:t>force </a:t>
            </a:r>
            <a:r>
              <a:rPr lang="en-US" dirty="0">
                <a:sym typeface="Symbol"/>
              </a:rPr>
              <a:t></a:t>
            </a:r>
            <a:r>
              <a:rPr lang="en-US" dirty="0"/>
              <a:t> 1/</a:t>
            </a:r>
            <a:r>
              <a:rPr lang="en-US" i="1" dirty="0"/>
              <a:t>distance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0836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61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Barnes-Hut Parallel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BH </a:t>
            </a:r>
            <a:r>
              <a:rPr lang="en-US" dirty="0"/>
              <a:t>: </a:t>
            </a:r>
            <a:r>
              <a:rPr lang="en-US" dirty="0" smtClean="0">
                <a:solidFill>
                  <a:srgbClr val="FF0000"/>
                </a:solidFill>
              </a:rPr>
              <a:t>Irregular</a:t>
            </a:r>
            <a:r>
              <a:rPr lang="en-US" dirty="0" smtClean="0"/>
              <a:t> </a:t>
            </a:r>
            <a:r>
              <a:rPr lang="en-US" dirty="0"/>
              <a:t>parallel implementation,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log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78179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7401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19199"/>
          <a:ext cx="8226424" cy="4880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/>
                <a:gridCol w="3275012"/>
                <a:gridCol w="992188"/>
                <a:gridCol w="3121024"/>
              </a:tblGrid>
              <a:tr h="51984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NB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1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employs thread voting instead of a shared-memory-based code sequence to perform a 32-element reduction.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flush </a:t>
                      </a:r>
                      <a:r>
                        <a:rPr lang="en-US" sz="1400" kern="1200" dirty="0" err="1" smtClean="0">
                          <a:effectLst/>
                        </a:rPr>
                        <a:t>denormal</a:t>
                      </a:r>
                      <a:r>
                        <a:rPr lang="en-US" sz="1400" kern="1200" dirty="0" smtClean="0">
                          <a:effectLst/>
                        </a:rPr>
                        <a:t> numbers to zero when executing floating-point operations</a:t>
                      </a:r>
                      <a:endParaRPr lang="en-US" sz="140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91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switches from a thread-based to a warp-based implementation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RSQRT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CUDA “</a:t>
                      </a:r>
                      <a:r>
                        <a:rPr lang="en-US" sz="1400" kern="1200" dirty="0" err="1" smtClean="0">
                          <a:effectLst/>
                        </a:rPr>
                        <a:t>rsqrtf</a:t>
                      </a:r>
                      <a:r>
                        <a:rPr lang="en-US" sz="1400" kern="1200" dirty="0" smtClean="0">
                          <a:effectLst/>
                        </a:rPr>
                        <a:t>()”  instead of “1.0f / </a:t>
                      </a:r>
                      <a:r>
                        <a:rPr lang="en-US" sz="1400" kern="1200" dirty="0" err="1" smtClean="0">
                          <a:effectLst/>
                        </a:rPr>
                        <a:t>sqrtf</a:t>
                      </a:r>
                      <a:r>
                        <a:rPr lang="en-US" sz="1400" kern="1200" dirty="0" smtClean="0">
                          <a:effectLst/>
                        </a:rPr>
                        <a:t>()” </a:t>
                      </a:r>
                      <a:endParaRPr lang="en-US" sz="140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198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approximately sorts the bodies by spatial distance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Copy immutable parameters into constant memory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57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RSQRT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CUDA “</a:t>
                      </a:r>
                      <a:r>
                        <a:rPr lang="en-US" sz="1400" kern="1200" dirty="0" err="1" smtClean="0">
                          <a:effectLst/>
                        </a:rPr>
                        <a:t>rsqrtf</a:t>
                      </a:r>
                      <a:r>
                        <a:rPr lang="en-US" sz="1400" kern="1200" dirty="0" smtClean="0">
                          <a:effectLst/>
                        </a:rPr>
                        <a:t>()”  instead of “1.0f / </a:t>
                      </a:r>
                      <a:r>
                        <a:rPr lang="en-US" sz="1400" kern="1200" dirty="0" err="1" smtClean="0">
                          <a:effectLst/>
                        </a:rPr>
                        <a:t>sqrtf</a:t>
                      </a:r>
                      <a:r>
                        <a:rPr lang="en-US" sz="1400" kern="1200" dirty="0" smtClean="0">
                          <a:effectLst/>
                        </a:rPr>
                        <a:t>()”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separates the innermost loop of the force calculation into two consecutive loops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1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flush </a:t>
                      </a:r>
                      <a:r>
                        <a:rPr lang="en-US" sz="1400" kern="1200" dirty="0" err="1" smtClean="0">
                          <a:effectLst/>
                        </a:rPr>
                        <a:t>denormal</a:t>
                      </a:r>
                      <a:r>
                        <a:rPr lang="en-US" sz="1400" kern="1200" dirty="0" smtClean="0">
                          <a:effectLst/>
                        </a:rPr>
                        <a:t> numbers to zero when executing floating-point operations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SHMEM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employs blocking, reduces the number of global memory accesses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08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strategically copies volatile variables into non-volatile variables, reduces memory accesses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unrolling of the innermost loop(s)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81000" y="59436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6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19199"/>
          <a:ext cx="8226424" cy="4880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/>
                <a:gridCol w="3275012"/>
                <a:gridCol w="992188"/>
                <a:gridCol w="3121024"/>
              </a:tblGrid>
              <a:tr h="51984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NB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1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employs thread voting instead of a shared-memory-based code sequence to perform a 32-element reduction.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FTZ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flush </a:t>
                      </a:r>
                      <a:r>
                        <a:rPr lang="en-US" sz="1400" kern="1200" dirty="0" err="1" smtClean="0">
                          <a:effectLst/>
                        </a:rPr>
                        <a:t>denormal</a:t>
                      </a:r>
                      <a:r>
                        <a:rPr lang="en-US" sz="1400" kern="1200" dirty="0" smtClean="0">
                          <a:effectLst/>
                        </a:rPr>
                        <a:t> numbers to zero when executing floating-point operations</a:t>
                      </a:r>
                      <a:endParaRPr lang="en-US" sz="1400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91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switches from a thread-based to a warp-based implementation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RSQRT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CUDA “</a:t>
                      </a:r>
                      <a:r>
                        <a:rPr lang="en-US" sz="1400" kern="1200" dirty="0" err="1" smtClean="0">
                          <a:effectLst/>
                        </a:rPr>
                        <a:t>rsqrtf</a:t>
                      </a:r>
                      <a:r>
                        <a:rPr lang="en-US" sz="1400" kern="1200" dirty="0" smtClean="0">
                          <a:effectLst/>
                        </a:rPr>
                        <a:t>()”  instead of “1.0f / </a:t>
                      </a:r>
                      <a:r>
                        <a:rPr lang="en-US" sz="1400" kern="1200" dirty="0" err="1" smtClean="0">
                          <a:effectLst/>
                        </a:rPr>
                        <a:t>sqrtf</a:t>
                      </a:r>
                      <a:r>
                        <a:rPr lang="en-US" sz="1400" kern="1200" dirty="0" smtClean="0">
                          <a:effectLst/>
                        </a:rPr>
                        <a:t>()” </a:t>
                      </a:r>
                      <a:endParaRPr lang="en-US" sz="1400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98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approximately sorts the bodies by spatial distance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Copy immutable parameters into constant memory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57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RSQRT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CUDA “</a:t>
                      </a:r>
                      <a:r>
                        <a:rPr lang="en-US" sz="1400" kern="1200" dirty="0" err="1" smtClean="0">
                          <a:effectLst/>
                        </a:rPr>
                        <a:t>rsqrtf</a:t>
                      </a:r>
                      <a:r>
                        <a:rPr lang="en-US" sz="1400" kern="1200" dirty="0" smtClean="0">
                          <a:effectLst/>
                        </a:rPr>
                        <a:t>()”  instead of “1.0f / </a:t>
                      </a:r>
                      <a:r>
                        <a:rPr lang="en-US" sz="1400" kern="1200" dirty="0" err="1" smtClean="0">
                          <a:effectLst/>
                        </a:rPr>
                        <a:t>sqrtf</a:t>
                      </a:r>
                      <a:r>
                        <a:rPr lang="en-US" sz="1400" kern="1200" dirty="0" smtClean="0">
                          <a:effectLst/>
                        </a:rPr>
                        <a:t>()” 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separates the innermost loop of the force calculation into two consecutive loops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1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FTZ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flush </a:t>
                      </a:r>
                      <a:r>
                        <a:rPr lang="en-US" sz="1400" kern="1200" dirty="0" err="1" smtClean="0">
                          <a:effectLst/>
                        </a:rPr>
                        <a:t>denormal</a:t>
                      </a:r>
                      <a:r>
                        <a:rPr lang="en-US" sz="1400" kern="1200" dirty="0" smtClean="0">
                          <a:effectLst/>
                        </a:rPr>
                        <a:t> numbers to zero when executing floating-point operations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SHMEM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employs blocking, reduces the number of global memory accesses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08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strategically copies volatile variables into non-volatile variables, reduces memory accesses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unrolling of the innermost loop(s)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81000" y="59436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17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(quantifying)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Collecting numerical values for metrics such as:</a:t>
            </a:r>
          </a:p>
          <a:p>
            <a:pPr lvl="1"/>
            <a:r>
              <a:rPr lang="en-US" dirty="0"/>
              <a:t>Cache </a:t>
            </a:r>
            <a:r>
              <a:rPr lang="en-US" dirty="0" smtClean="0"/>
              <a:t>hit/miss </a:t>
            </a:r>
            <a:r>
              <a:rPr lang="en-US" dirty="0"/>
              <a:t>rates in different layers</a:t>
            </a:r>
          </a:p>
          <a:p>
            <a:pPr lvl="1"/>
            <a:r>
              <a:rPr lang="en-US" dirty="0"/>
              <a:t>Different </a:t>
            </a:r>
            <a:r>
              <a:rPr lang="en-US" dirty="0" smtClean="0"/>
              <a:t>memory </a:t>
            </a:r>
            <a:r>
              <a:rPr lang="en-US" dirty="0"/>
              <a:t>load/store throughput</a:t>
            </a:r>
          </a:p>
          <a:p>
            <a:pPr lvl="1"/>
            <a:r>
              <a:rPr lang="en-US" dirty="0"/>
              <a:t>Number of different instructions</a:t>
            </a:r>
          </a:p>
          <a:p>
            <a:pPr lvl="1"/>
            <a:r>
              <a:rPr lang="en-US" dirty="0"/>
              <a:t>Flops</a:t>
            </a:r>
          </a:p>
          <a:p>
            <a:pPr lvl="1"/>
            <a:r>
              <a:rPr lang="en-US" dirty="0"/>
              <a:t>Active </a:t>
            </a:r>
            <a:r>
              <a:rPr lang="en-US" dirty="0" smtClean="0"/>
              <a:t>warps/threads</a:t>
            </a:r>
          </a:p>
          <a:p>
            <a:r>
              <a:rPr lang="en-US" dirty="0" smtClean="0"/>
              <a:t>Using NVIDIA Visual Profiler V6.5 (</a:t>
            </a:r>
            <a:r>
              <a:rPr lang="en-US" dirty="0" err="1" smtClean="0"/>
              <a:t>nvprof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Total number of metrics/events : 250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2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</a:t>
            </a:r>
            <a:r>
              <a:rPr lang="en-US" dirty="0" smtClean="0"/>
              <a:t>Sizes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951988"/>
              </p:ext>
            </p:extLst>
          </p:nvPr>
        </p:nvGraphicFramePr>
        <p:xfrm>
          <a:off x="685800" y="1676400"/>
          <a:ext cx="3505200" cy="33528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751882"/>
                <a:gridCol w="1753318"/>
              </a:tblGrid>
              <a:tr h="4191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BH</a:t>
                      </a:r>
                      <a:endParaRPr lang="en-US" sz="20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Bodies</a:t>
                      </a:r>
                      <a:endParaRPr lang="en-US" sz="2000" b="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Time-steps</a:t>
                      </a:r>
                      <a:endParaRPr lang="en-US" sz="2000" b="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125,000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250,000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250,000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5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500,000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5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500,000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10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1,000,000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10</a:t>
                      </a:r>
                      <a:endParaRPr lang="en-US" sz="2000" b="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3204"/>
              </p:ext>
            </p:extLst>
          </p:nvPr>
        </p:nvGraphicFramePr>
        <p:xfrm>
          <a:off x="4648200" y="1676400"/>
          <a:ext cx="3581400" cy="3352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90700"/>
                <a:gridCol w="1790700"/>
              </a:tblGrid>
              <a:tr h="5588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NB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Bodies</a:t>
                      </a:r>
                      <a:endParaRPr lang="en-US" sz="2000" b="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Time-steps</a:t>
                      </a:r>
                      <a:endParaRPr lang="en-US" sz="20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50,000</a:t>
                      </a:r>
                      <a:endParaRPr lang="en-US" sz="2000" b="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100,000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100,000</a:t>
                      </a:r>
                      <a:endParaRPr lang="en-US" sz="2000" b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200,000</a:t>
                      </a:r>
                      <a:endParaRPr lang="en-US" sz="2000" b="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09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endParaRPr lang="en-US" dirty="0" smtClean="0"/>
          </a:p>
          <a:p>
            <a:r>
              <a:rPr lang="en-US" dirty="0" smtClean="0"/>
              <a:t>Testing </a:t>
            </a:r>
            <a:r>
              <a:rPr lang="en-US" dirty="0" smtClean="0"/>
              <a:t>different test </a:t>
            </a:r>
            <a:r>
              <a:rPr lang="en-US" dirty="0" smtClean="0"/>
              <a:t>instances</a:t>
            </a:r>
            <a:endParaRPr lang="en-US" dirty="0" smtClean="0"/>
          </a:p>
          <a:p>
            <a:r>
              <a:rPr lang="en-US" dirty="0" smtClean="0"/>
              <a:t>The ML tool predict how much speedup we get using specific optimization</a:t>
            </a:r>
          </a:p>
          <a:p>
            <a:r>
              <a:rPr lang="en-US" dirty="0" smtClean="0"/>
              <a:t>Evaluating the accuracy of the </a:t>
            </a:r>
            <a:r>
              <a:rPr lang="en-US" dirty="0" smtClean="0"/>
              <a:t>predictions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92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 smtClean="0"/>
              <a:t>Automatic Optimization Suggestion for Irregular GPU kernels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Parallel Processing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Why?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18" y="3518377"/>
            <a:ext cx="2669380" cy="2002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79" y="1156844"/>
            <a:ext cx="2687625" cy="1910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3742"/>
            <a:ext cx="1734704" cy="2891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00" y="3429000"/>
            <a:ext cx="3143250" cy="20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3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different model training and prediction methods:</a:t>
            </a:r>
          </a:p>
          <a:p>
            <a:pPr lvl="1"/>
            <a:r>
              <a:rPr lang="en-US" dirty="0" smtClean="0"/>
              <a:t>Regression</a:t>
            </a:r>
            <a:endParaRPr lang="en-US" dirty="0"/>
          </a:p>
          <a:p>
            <a:pPr lvl="1"/>
            <a:r>
              <a:rPr lang="en-US" dirty="0" smtClean="0"/>
              <a:t>IBK</a:t>
            </a:r>
            <a:endParaRPr lang="en-US" dirty="0"/>
          </a:p>
          <a:p>
            <a:pPr lvl="1"/>
            <a:r>
              <a:rPr lang="en-US" dirty="0" smtClean="0"/>
              <a:t>M5P</a:t>
            </a:r>
            <a:endParaRPr lang="en-US" dirty="0"/>
          </a:p>
          <a:p>
            <a:r>
              <a:rPr lang="en-US" dirty="0" smtClean="0"/>
              <a:t>The tool selects the best predicted values among these methods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95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versions of experiments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371600"/>
          <a:ext cx="8153399" cy="472440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164380"/>
                <a:gridCol w="1164380"/>
                <a:gridCol w="1165293"/>
                <a:gridCol w="1164380"/>
                <a:gridCol w="1165293"/>
                <a:gridCol w="1164380"/>
                <a:gridCol w="1165293"/>
              </a:tblGrid>
              <a:tr h="1379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Version</a:t>
                      </a:r>
                      <a:endParaRPr lang="en-US" sz="32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Training Dataset</a:t>
                      </a:r>
                      <a:endParaRPr lang="en-US" sz="32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Dataset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Entries</a:t>
                      </a:r>
                      <a:endParaRPr lang="en-US" sz="32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Testing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Dataset</a:t>
                      </a:r>
                      <a:endParaRPr lang="en-US" sz="32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Dataset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Entries</a:t>
                      </a:r>
                      <a:endParaRPr lang="en-US" sz="32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Tests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includes Trainings</a:t>
                      </a:r>
                      <a:endParaRPr lang="en-US" sz="32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Train and test on same input</a:t>
                      </a:r>
                      <a:endParaRPr lang="en-US" sz="32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4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BH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64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BH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192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128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BH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128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BH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192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64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BH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192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NB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64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NB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192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64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27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versions of experiments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371600"/>
          <a:ext cx="8153399" cy="472440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164380"/>
                <a:gridCol w="1164380"/>
                <a:gridCol w="1165293"/>
                <a:gridCol w="1164380"/>
                <a:gridCol w="1165293"/>
                <a:gridCol w="1164380"/>
                <a:gridCol w="1165293"/>
              </a:tblGrid>
              <a:tr h="1379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Version</a:t>
                      </a:r>
                      <a:endParaRPr lang="en-US" sz="32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Training Dataset</a:t>
                      </a:r>
                      <a:endParaRPr lang="en-US" sz="32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Dataset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Entries</a:t>
                      </a:r>
                      <a:endParaRPr lang="en-US" sz="32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Testing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Dataset</a:t>
                      </a:r>
                      <a:endParaRPr lang="en-US" sz="32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Dataset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Entries</a:t>
                      </a:r>
                      <a:endParaRPr lang="en-US" sz="32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Tests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includes Trainings</a:t>
                      </a:r>
                      <a:endParaRPr lang="en-US" sz="32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Train and test on same input</a:t>
                      </a:r>
                      <a:endParaRPr lang="en-US" sz="32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4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BH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64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BH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192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1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128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1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BH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128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BH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1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192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64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1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BH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192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NB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64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NB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192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64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95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Comparing the predicted (expected) speedup (EX) and actual speedup (AC) by calculating the ratio of AC over EX.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closer the ratio to 1, the more accurate prediction we got.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7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strip charts to show the results</a:t>
            </a:r>
          </a:p>
          <a:p>
            <a:r>
              <a:rPr lang="en-US" dirty="0"/>
              <a:t>X axis : groups of models and test instances for different input sizes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99" y="2362200"/>
            <a:ext cx="4087506" cy="3383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61" y="5745952"/>
            <a:ext cx="1114581" cy="4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7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219200"/>
          </a:xfrm>
        </p:spPr>
        <p:txBody>
          <a:bodyPr/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>
                <a:solidFill>
                  <a:schemeClr val="tx1"/>
                </a:solidFill>
              </a:rPr>
              <a:t>Experiment </a:t>
            </a:r>
            <a:r>
              <a:rPr lang="en-US" sz="2000" dirty="0" smtClean="0">
                <a:solidFill>
                  <a:schemeClr val="tx1"/>
                </a:solidFill>
              </a:rPr>
              <a:t>1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Training : BH (64)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Testing : BH (192) (Include training) (Same input)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ML Method : IBK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305800" cy="42693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7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 of ratios: (0.8</a:t>
            </a:r>
            <a:r>
              <a:rPr lang="en-US" dirty="0"/>
              <a:t>, 1.2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99788"/>
              </p:ext>
            </p:extLst>
          </p:nvPr>
        </p:nvGraphicFramePr>
        <p:xfrm>
          <a:off x="914400" y="1981197"/>
          <a:ext cx="7239002" cy="32004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187330"/>
                <a:gridCol w="1187330"/>
                <a:gridCol w="1187330"/>
                <a:gridCol w="1187330"/>
                <a:gridCol w="1187330"/>
                <a:gridCol w="1302352"/>
              </a:tblGrid>
              <a:tr h="3585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PP</a:t>
                      </a:r>
                      <a:endParaRPr lang="en-US" sz="2400" dirty="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PN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NP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NN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Accuracy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5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VOTE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5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WARP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5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SORT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85.4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14.6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5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RSQRT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90.3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4.9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4.2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94.4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5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FTZ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52.3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7.3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3.6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36.8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89.1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5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VOLA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100.0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992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Helvetic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Helvetic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Helvetic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Helvetic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Helvetic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Helvetic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551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Helvetic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Helvetic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Helvetic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Helvetic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97.3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49283" y="9896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sz="1800" kern="0" dirty="0" smtClean="0"/>
              <a:t/>
            </a:r>
            <a:br>
              <a:rPr lang="en-US" sz="1800" kern="0" dirty="0" smtClean="0"/>
            </a:br>
            <a:r>
              <a:rPr lang="en-US" sz="2000" kern="0" dirty="0">
                <a:solidFill>
                  <a:schemeClr val="tx1"/>
                </a:solidFill>
              </a:rPr>
              <a:t>Experiment 1</a:t>
            </a:r>
            <a:r>
              <a:rPr lang="en-US" sz="2000" kern="0" dirty="0" smtClean="0">
                <a:solidFill>
                  <a:schemeClr val="tx1"/>
                </a:solidFill>
              </a:rPr>
              <a:t/>
            </a:r>
            <a:br>
              <a:rPr lang="en-US" sz="2000" kern="0" dirty="0" smtClean="0">
                <a:solidFill>
                  <a:schemeClr val="tx1"/>
                </a:solidFill>
              </a:rPr>
            </a:br>
            <a:r>
              <a:rPr lang="en-US" sz="2000" kern="0" dirty="0" smtClean="0">
                <a:solidFill>
                  <a:schemeClr val="tx1"/>
                </a:solidFill>
              </a:rPr>
              <a:t>Training : BH (64)</a:t>
            </a:r>
            <a:br>
              <a:rPr lang="en-US" sz="2000" kern="0" dirty="0" smtClean="0">
                <a:solidFill>
                  <a:schemeClr val="tx1"/>
                </a:solidFill>
              </a:rPr>
            </a:br>
            <a:r>
              <a:rPr lang="en-US" sz="2000" kern="0" dirty="0" smtClean="0">
                <a:solidFill>
                  <a:schemeClr val="tx1"/>
                </a:solidFill>
              </a:rPr>
              <a:t>Testing : BH (192) (Include training) (Same input)</a:t>
            </a:r>
            <a:br>
              <a:rPr lang="en-US" sz="2000" kern="0" dirty="0" smtClean="0">
                <a:solidFill>
                  <a:schemeClr val="tx1"/>
                </a:solidFill>
              </a:rPr>
            </a:br>
            <a:r>
              <a:rPr lang="en-US" sz="2000" kern="0" dirty="0" smtClean="0">
                <a:solidFill>
                  <a:schemeClr val="tx1"/>
                </a:solidFill>
              </a:rPr>
              <a:t>ML Method : IBK </a:t>
            </a:r>
            <a:r>
              <a:rPr lang="en-US" sz="1800" kern="0" dirty="0" smtClean="0"/>
              <a:t/>
            </a:r>
            <a:br>
              <a:rPr lang="en-US" sz="1800" kern="0" dirty="0" smtClean="0"/>
            </a:b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13007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Summary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187452"/>
          <a:ext cx="9143999" cy="478154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874079"/>
                <a:gridCol w="909398"/>
                <a:gridCol w="871137"/>
                <a:gridCol w="871137"/>
                <a:gridCol w="871137"/>
                <a:gridCol w="977086"/>
                <a:gridCol w="1848224"/>
                <a:gridCol w="980030"/>
                <a:gridCol w="941771"/>
              </a:tblGrid>
              <a:tr h="1323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Version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Training Dataset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DatasetEntries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Testing</a:t>
                      </a:r>
                      <a:br>
                        <a:rPr lang="en-US" sz="1700" u="none" strike="noStrike">
                          <a:effectLst/>
                        </a:rPr>
                      </a:br>
                      <a:r>
                        <a:rPr lang="en-US" sz="1700" u="none" strike="noStrike">
                          <a:effectLst/>
                        </a:rPr>
                        <a:t>Dataset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Dataset</a:t>
                      </a:r>
                      <a:br>
                        <a:rPr lang="en-US" sz="1700" u="none" strike="noStrike">
                          <a:effectLst/>
                        </a:rPr>
                      </a:br>
                      <a:r>
                        <a:rPr lang="en-US" sz="1700" u="none" strike="noStrike">
                          <a:effectLst/>
                        </a:rPr>
                        <a:t>Entries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Tests Includes Training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Train and test on same input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Accuracy</a:t>
                      </a:r>
                      <a:br>
                        <a:rPr lang="en-US" sz="1700" u="none" strike="noStrike">
                          <a:effectLst/>
                        </a:rPr>
                      </a:br>
                      <a:r>
                        <a:rPr lang="en-US" sz="1700" u="none" strike="noStrike">
                          <a:effectLst/>
                        </a:rPr>
                        <a:t>IBK (%)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Acuracy</a:t>
                      </a:r>
                      <a:br>
                        <a:rPr lang="en-US" sz="1700" u="none" strike="noStrike">
                          <a:effectLst/>
                        </a:rPr>
                      </a:br>
                      <a:r>
                        <a:rPr lang="en-US" sz="1700" u="none" strike="noStrike">
                          <a:effectLst/>
                        </a:rPr>
                        <a:t>M5P (%)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</a:tr>
              <a:tr h="576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BH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BH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97.3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86.4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</a:tr>
              <a:tr h="576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BH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BH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86.4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</a:tr>
              <a:tr h="576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BH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BH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96.3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33.3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</a:tr>
              <a:tr h="576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BH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BH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92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81.6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</a:tr>
              <a:tr h="576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BH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NB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83.6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33.3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</a:tr>
              <a:tr h="576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NB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BH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55.7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60.1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420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 GPU code to gather a number of performance metrics</a:t>
            </a:r>
          </a:p>
          <a:p>
            <a:r>
              <a:rPr lang="en-US" dirty="0" smtClean="0"/>
              <a:t>Train models using different machine learning methods.</a:t>
            </a:r>
          </a:p>
          <a:p>
            <a:r>
              <a:rPr lang="en-US" dirty="0" smtClean="0"/>
              <a:t>Predict likely speedup of several known code optimizations.</a:t>
            </a:r>
          </a:p>
          <a:p>
            <a:r>
              <a:rPr lang="en-US" dirty="0" smtClean="0"/>
              <a:t>Suggest the most promising optimization based on predicted speedups.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48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Train and test on same code :</a:t>
            </a:r>
          </a:p>
          <a:p>
            <a:pPr lvl="1"/>
            <a:r>
              <a:rPr lang="en-US" sz="2400" dirty="0"/>
              <a:t>Up to </a:t>
            </a:r>
            <a:r>
              <a:rPr lang="en-US" sz="2400" dirty="0">
                <a:solidFill>
                  <a:srgbClr val="FF0000"/>
                </a:solidFill>
              </a:rPr>
              <a:t>97% </a:t>
            </a:r>
            <a:r>
              <a:rPr lang="en-US" sz="2400" dirty="0"/>
              <a:t>accuracy of </a:t>
            </a:r>
            <a:r>
              <a:rPr lang="en-US" sz="2400" dirty="0" smtClean="0"/>
              <a:t>predictions </a:t>
            </a:r>
          </a:p>
          <a:p>
            <a:r>
              <a:rPr lang="en-US" sz="2400" dirty="0" smtClean="0"/>
              <a:t>Train and test on different codes:</a:t>
            </a:r>
          </a:p>
          <a:p>
            <a:pPr lvl="1"/>
            <a:r>
              <a:rPr lang="en-US" sz="2400" dirty="0"/>
              <a:t>Up to </a:t>
            </a:r>
            <a:r>
              <a:rPr lang="en-US" sz="2400" dirty="0" smtClean="0">
                <a:solidFill>
                  <a:srgbClr val="FF0000"/>
                </a:solidFill>
              </a:rPr>
              <a:t>82% </a:t>
            </a:r>
            <a:r>
              <a:rPr lang="en-US" sz="2400" dirty="0"/>
              <a:t>accuracy of </a:t>
            </a:r>
            <a:r>
              <a:rPr lang="en-US" sz="2400" dirty="0" smtClean="0"/>
              <a:t>predictions </a:t>
            </a:r>
          </a:p>
          <a:p>
            <a:r>
              <a:rPr lang="en-US" sz="2400" dirty="0" smtClean="0"/>
              <a:t>Better results when training on larger datasets</a:t>
            </a:r>
          </a:p>
          <a:p>
            <a:r>
              <a:rPr lang="en-US" sz="2400" dirty="0" smtClean="0"/>
              <a:t>Better results when training and testing on larger input sizes</a:t>
            </a:r>
          </a:p>
          <a:p>
            <a:r>
              <a:rPr lang="en-US" sz="2400" dirty="0" smtClean="0"/>
              <a:t>Better results when training on irregular code and test on regular code rather than vice versa.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58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 smtClean="0"/>
              <a:t>Automatic Optimization Suggestion for Irregular GPU kernels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Parallel Processing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Why?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GPU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76023"/>
            <a:ext cx="4677428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12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848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Experiment on different GPU devices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Experiment with different irregular codes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Experiment with different optimizations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Experiment </a:t>
            </a:r>
            <a:r>
              <a:rPr lang="en-US" sz="2800" dirty="0" smtClean="0"/>
              <a:t>with different </a:t>
            </a:r>
            <a:r>
              <a:rPr lang="en-US" sz="2800" dirty="0"/>
              <a:t>number of </a:t>
            </a:r>
            <a:r>
              <a:rPr lang="en-US" sz="2800" dirty="0" smtClean="0"/>
              <a:t>input sizes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Train the models using different machine learning methods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48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00" y="1447800"/>
            <a:ext cx="3651199" cy="2895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2077652" y="4460741"/>
            <a:ext cx="49886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rgbClr val="1C1C1C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staheri@cs.utah.edu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8248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 smtClean="0"/>
              <a:t>Automatic Optimization Suggestion for Irregular GPU kernels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Parallel Processing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Why?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GPU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CPU vs. GPU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267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71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 smtClean="0"/>
              <a:t>Automatic Optimization Suggestion for Irregular GPU kernels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Parallel Processing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Why?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GPU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CPU vs. GPU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Regular vs. Irregular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76400"/>
            <a:ext cx="4772691" cy="31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29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Difficulties with accelerators such as GPU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Execute certain </a:t>
            </a:r>
            <a:r>
              <a:rPr lang="en-US" dirty="0" smtClean="0"/>
              <a:t>types </a:t>
            </a:r>
            <a:r>
              <a:rPr lang="en-US" dirty="0"/>
              <a:t>of programs efficiently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Sufficient parallelism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Data reuse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Regularity in memory accesses and control </a:t>
            </a:r>
            <a:r>
              <a:rPr lang="en-US" dirty="0" smtClean="0"/>
              <a:t>flow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Harder than CPUs to program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Architectural differences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5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Goal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Make </a:t>
            </a:r>
            <a:r>
              <a:rPr lang="en-US" dirty="0"/>
              <a:t>parallel programming easier for programmers who are not experts in GPU programming.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Design </a:t>
            </a:r>
            <a:r>
              <a:rPr lang="en-US" dirty="0"/>
              <a:t>a tool for GPU codes, irregular  codes in particular, to find the performance bottlenecks of the codes and suggest some optimization hints to the user to make the code more </a:t>
            </a:r>
            <a:r>
              <a:rPr lang="en-US" dirty="0" smtClean="0"/>
              <a:t>efficient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56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Characterize/measure </a:t>
            </a:r>
            <a:r>
              <a:rPr lang="en-US" dirty="0" smtClean="0"/>
              <a:t>performance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Train a model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Find </a:t>
            </a:r>
            <a:r>
              <a:rPr lang="en-US" dirty="0" smtClean="0"/>
              <a:t>the estimated </a:t>
            </a:r>
            <a:r>
              <a:rPr lang="en-US" dirty="0" smtClean="0"/>
              <a:t>impact of </a:t>
            </a:r>
            <a:r>
              <a:rPr lang="en-US" dirty="0" smtClean="0"/>
              <a:t>several source-code </a:t>
            </a:r>
            <a:r>
              <a:rPr lang="en-US" dirty="0" smtClean="0"/>
              <a:t>optimizations based on the trained model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Rank and suggest optimizations to the user based on their impact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02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Run experiments on Tesla K20 GPU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N-body problem simulation 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NB (regular)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Barnes-Hut (BH) (Irregular)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Code-Embedded Optimizations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Machine Learning Predictions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Automatic Optimization Suggestion for Irregular GPU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51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21052</TotalTime>
  <Words>1367</Words>
  <Application>Microsoft Office PowerPoint</Application>
  <PresentationFormat>On-screen Show (4:3)</PresentationFormat>
  <Paragraphs>471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Helvetica</vt:lpstr>
      <vt:lpstr>Symbol</vt:lpstr>
      <vt:lpstr>Tahoma</vt:lpstr>
      <vt:lpstr>Times New Roman</vt:lpstr>
      <vt:lpstr>Wingdings</vt:lpstr>
      <vt:lpstr>Blends</vt:lpstr>
      <vt:lpstr>A Tool for Automatically Suggesting Source-Code Optimization for Complex GPU Kernels</vt:lpstr>
      <vt:lpstr>Introduction</vt:lpstr>
      <vt:lpstr>Introduction</vt:lpstr>
      <vt:lpstr>Introduction</vt:lpstr>
      <vt:lpstr>Introduction</vt:lpstr>
      <vt:lpstr>Main Idea</vt:lpstr>
      <vt:lpstr>Main Idea</vt:lpstr>
      <vt:lpstr>Main Idea</vt:lpstr>
      <vt:lpstr>Main Idea</vt:lpstr>
      <vt:lpstr>Overview of Results</vt:lpstr>
      <vt:lpstr>N-body Problem</vt:lpstr>
      <vt:lpstr>N-body Problem</vt:lpstr>
      <vt:lpstr>Barnes-Hut (1986)</vt:lpstr>
      <vt:lpstr>Barnes-Hut Parallel Simulation</vt:lpstr>
      <vt:lpstr>Optimizations</vt:lpstr>
      <vt:lpstr>Optimizations</vt:lpstr>
      <vt:lpstr>Profiling (quantifying)</vt:lpstr>
      <vt:lpstr>Input Sizes</vt:lpstr>
      <vt:lpstr>Machine Learning</vt:lpstr>
      <vt:lpstr>Machine Learning</vt:lpstr>
      <vt:lpstr>Different versions of experiments</vt:lpstr>
      <vt:lpstr>Different versions of experiments</vt:lpstr>
      <vt:lpstr>Evaluation Methodology</vt:lpstr>
      <vt:lpstr>Evaluation Methodology</vt:lpstr>
      <vt:lpstr> Experiment 1 Training : BH (64) Testing : BH (192) (Include training) (Same input) ML Method : IBK  </vt:lpstr>
      <vt:lpstr>PowerPoint Presentation</vt:lpstr>
      <vt:lpstr>Results Summary</vt:lpstr>
      <vt:lpstr>Summary and Conclusion</vt:lpstr>
      <vt:lpstr>Summary and Conclusion</vt:lpstr>
      <vt:lpstr>Future Work</vt:lpstr>
      <vt:lpstr>Questions?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Data-Centric Computer Systems</dc:title>
  <dc:creator>Martin Burtscher</dc:creator>
  <cp:lastModifiedBy>Saeed t</cp:lastModifiedBy>
  <cp:revision>1313</cp:revision>
  <cp:lastPrinted>1601-01-01T00:00:00Z</cp:lastPrinted>
  <dcterms:created xsi:type="dcterms:W3CDTF">2004-05-06T20:27:51Z</dcterms:created>
  <dcterms:modified xsi:type="dcterms:W3CDTF">2015-07-29T17:45:40Z</dcterms:modified>
</cp:coreProperties>
</file>